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99" r:id="rId6"/>
    <p:sldId id="261" r:id="rId7"/>
    <p:sldId id="301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3" r:id="rId29"/>
    <p:sldId id="282" r:id="rId30"/>
    <p:sldId id="289" r:id="rId31"/>
    <p:sldId id="285" r:id="rId32"/>
    <p:sldId id="290" r:id="rId33"/>
    <p:sldId id="286" r:id="rId34"/>
    <p:sldId id="287" r:id="rId35"/>
    <p:sldId id="288" r:id="rId36"/>
    <p:sldId id="283" r:id="rId37"/>
    <p:sldId id="291" r:id="rId38"/>
    <p:sldId id="292" r:id="rId39"/>
    <p:sldId id="294" r:id="rId40"/>
    <p:sldId id="295" r:id="rId41"/>
    <p:sldId id="297" r:id="rId42"/>
    <p:sldId id="298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13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77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85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18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73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40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6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19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96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508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700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8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364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27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424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75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89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090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33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2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71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048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10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82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54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98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07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168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050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354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410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4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28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044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036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60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779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641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903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0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28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80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97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6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4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88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7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7/31/2015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MANUFACTURING TECHNOLOGY-I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[ME6302]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7200" dirty="0" smtClean="0"/>
              <a:t>III  SEMESTER / II YEAR – ‘A’ SECTION</a:t>
            </a:r>
          </a:p>
          <a:p>
            <a:r>
              <a:rPr lang="en-US" sz="7200" b="1" dirty="0" smtClean="0"/>
              <a:t>MECHANICAL ENGINEERING</a:t>
            </a:r>
          </a:p>
          <a:p>
            <a:r>
              <a:rPr lang="en-US" sz="7200" dirty="0" smtClean="0"/>
              <a:t>[</a:t>
            </a:r>
            <a:r>
              <a:rPr lang="en-US" sz="7200" b="1" dirty="0" smtClean="0"/>
              <a:t>Academic  Year: </a:t>
            </a:r>
            <a:r>
              <a:rPr lang="en-US" sz="7200" dirty="0" smtClean="0"/>
              <a:t>2015-2016 – </a:t>
            </a:r>
            <a:r>
              <a:rPr lang="en-US" sz="7200" b="1" dirty="0" smtClean="0"/>
              <a:t>Batch</a:t>
            </a:r>
            <a:r>
              <a:rPr lang="en-US" sz="7200" b="1" smtClean="0"/>
              <a:t>: </a:t>
            </a:r>
            <a:r>
              <a:rPr lang="en-US" sz="7200" smtClean="0"/>
              <a:t>2014-2018]</a:t>
            </a:r>
            <a:endParaRPr lang="en-US" sz="7200" dirty="0" smtClean="0"/>
          </a:p>
          <a:p>
            <a:r>
              <a:rPr lang="en-US" sz="7200" dirty="0" smtClean="0"/>
              <a:t>]</a:t>
            </a:r>
            <a:endParaRPr lang="en-IN" sz="7200" dirty="0"/>
          </a:p>
        </p:txBody>
      </p:sp>
    </p:spTree>
    <p:extLst>
      <p:ext uri="{BB962C8B-B14F-4D97-AF65-F5344CB8AC3E}">
        <p14:creationId xmlns="" xmlns:p14="http://schemas.microsoft.com/office/powerpoint/2010/main" val="3879339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JOLTING MACHINE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7841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SQUEEZING MACHINE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0290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SAND SLINGER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8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813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MELTING FURNACE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51054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Cupola – CI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Open hearth – Steel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Crucible – Non-Ferrous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 smtClean="0"/>
              <a:t>Pit type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 smtClean="0"/>
              <a:t>Coke fired stationary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 smtClean="0"/>
              <a:t>Oil fired tilting </a:t>
            </a:r>
          </a:p>
          <a:p>
            <a:pPr marL="400050" lvl="1" indent="0"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IN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990600"/>
            <a:ext cx="3276600" cy="513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4. Pot</a:t>
            </a:r>
            <a:endParaRPr lang="en-US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5. Electric</a:t>
            </a:r>
            <a:endParaRPr lang="en-US" sz="3200" dirty="0">
              <a:solidFill>
                <a:prstClr val="black"/>
              </a:solidFill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>
                <a:solidFill>
                  <a:prstClr val="black"/>
                </a:solidFill>
              </a:rPr>
              <a:t>Direct arc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>
                <a:solidFill>
                  <a:prstClr val="black"/>
                </a:solidFill>
              </a:rPr>
              <a:t>Indirect arc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3200" dirty="0">
                <a:solidFill>
                  <a:prstClr val="black"/>
                </a:solidFill>
              </a:rPr>
              <a:t>Induction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50202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CUPOLA FURNACE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8674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125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CRUCIBLE - PIT FURNACE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83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CRUCIBLE - CFS FURNACE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758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 - OFT FURNACE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424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– DA FURNACE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911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ELECTRIC – IDA FURNACE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617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81000"/>
            <a:ext cx="86868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2400" dirty="0" smtClean="0"/>
              <a:t>‘Manufacturing’ is derived from the Latin, </a:t>
            </a:r>
          </a:p>
          <a:p>
            <a:pPr marL="45720" indent="0" algn="just">
              <a:buNone/>
            </a:pPr>
            <a:r>
              <a:rPr lang="en-US" sz="2400" dirty="0"/>
              <a:t>	</a:t>
            </a:r>
            <a:r>
              <a:rPr lang="en-US" sz="2400" dirty="0" err="1" smtClean="0">
                <a:solidFill>
                  <a:srgbClr val="00B050"/>
                </a:solidFill>
              </a:rPr>
              <a:t>manus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= hand and </a:t>
            </a:r>
            <a:r>
              <a:rPr lang="en-US" sz="2400" dirty="0" err="1" smtClean="0">
                <a:solidFill>
                  <a:srgbClr val="00B050"/>
                </a:solidFill>
              </a:rPr>
              <a:t>factus</a:t>
            </a:r>
            <a:r>
              <a:rPr lang="en-US" sz="2400" dirty="0" smtClean="0"/>
              <a:t> = made,</a:t>
            </a:r>
          </a:p>
          <a:p>
            <a:pPr marL="45720" indent="0" algn="just">
              <a:buNone/>
            </a:pPr>
            <a:r>
              <a:rPr lang="en-US" sz="2400" dirty="0"/>
              <a:t>t</a:t>
            </a:r>
            <a:r>
              <a:rPr lang="en-US" sz="2400" dirty="0" smtClean="0"/>
              <a:t>hat is, the literal meaning is “made by hand”.</a:t>
            </a:r>
          </a:p>
          <a:p>
            <a:pPr marL="45720" indent="0"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/>
              <a:t>‘</a:t>
            </a:r>
            <a:r>
              <a:rPr lang="en-US" sz="2400" dirty="0" smtClean="0"/>
              <a:t>Manufacturing’ means the making of goods and articles by </a:t>
            </a:r>
            <a:r>
              <a:rPr lang="en-US" sz="2400" dirty="0"/>
              <a:t>hand and/or </a:t>
            </a:r>
            <a:r>
              <a:rPr lang="en-US" sz="2400" dirty="0" smtClean="0"/>
              <a:t>by machinery.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C00000"/>
                </a:solidFill>
              </a:rPr>
              <a:t>Manufacturing Technology</a:t>
            </a:r>
            <a:r>
              <a:rPr lang="en-US" sz="2400" dirty="0" smtClean="0"/>
              <a:t>’ or “</a:t>
            </a:r>
            <a:r>
              <a:rPr lang="en-US" sz="2400" dirty="0">
                <a:solidFill>
                  <a:srgbClr val="C00000"/>
                </a:solidFill>
              </a:rPr>
              <a:t>Production Technology</a:t>
            </a:r>
            <a:r>
              <a:rPr lang="en-US" sz="2400" dirty="0" smtClean="0"/>
              <a:t>” can be defined as the study of the various processes required to produce parts and to assemble them into machines and mechanisms.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  <a:p>
            <a:pPr algn="just">
              <a:buFont typeface="Wingdings" pitchFamily="2" charset="2"/>
              <a:buChar char="Ø"/>
            </a:pP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61542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INDUCTION FURNACE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914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50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SPECIAL CASTING PROCESSES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 Shell Mould Casting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Investment Casting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Ceramic Mould Casting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Lost Wax Process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0745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None/>
            </a:pPr>
            <a:r>
              <a:rPr lang="en-US" dirty="0" smtClean="0"/>
              <a:t>5. Pressure Die Casting</a:t>
            </a:r>
          </a:p>
          <a:p>
            <a:pPr marL="914400" lvl="1" indent="-51435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Hot chamber Die Casting</a:t>
            </a:r>
          </a:p>
          <a:p>
            <a:pPr marL="914400" lvl="1" indent="-51435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Cold chamber Die Casting</a:t>
            </a:r>
          </a:p>
          <a:p>
            <a:pPr marL="514350" indent="-514350">
              <a:lnSpc>
                <a:spcPct val="200000"/>
              </a:lnSpc>
              <a:buNone/>
            </a:pPr>
            <a:r>
              <a:rPr lang="en-US" dirty="0" smtClean="0"/>
              <a:t>6. Gravity Die Casting</a:t>
            </a:r>
          </a:p>
          <a:p>
            <a:pPr marL="514350" indent="-514350">
              <a:lnSpc>
                <a:spcPct val="200000"/>
              </a:lnSpc>
              <a:buNone/>
            </a:pPr>
            <a:r>
              <a:rPr lang="en-US" dirty="0" smtClean="0"/>
              <a:t>7. Centrifugal Casting</a:t>
            </a:r>
          </a:p>
          <a:p>
            <a:pPr marL="514350" indent="-514350">
              <a:lnSpc>
                <a:spcPct val="200000"/>
              </a:lnSpc>
              <a:buNone/>
            </a:pPr>
            <a:r>
              <a:rPr lang="en-US" dirty="0" smtClean="0"/>
              <a:t>8. Continuous Casting process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SHELL MOULD CASTING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458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 5 to 10% - Phenolic resin mixed with fine dry silica</a:t>
            </a:r>
          </a:p>
          <a:p>
            <a:pPr marL="0" indent="0">
              <a:buNone/>
            </a:pPr>
            <a:r>
              <a:rPr lang="en-US" sz="2800" i="1" dirty="0" smtClean="0"/>
              <a:t>(Mixer – dry oil or presence of alcohol)</a:t>
            </a:r>
            <a:endParaRPr lang="en-IN" sz="2800" i="1" dirty="0"/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No water</a:t>
            </a:r>
            <a:endParaRPr lang="en-US" sz="2800" i="1" dirty="0"/>
          </a:p>
          <a:p>
            <a:pPr>
              <a:buFont typeface="Wingdings" pitchFamily="2" charset="2"/>
              <a:buChar char="v"/>
            </a:pPr>
            <a:r>
              <a:rPr lang="en-US" sz="2800" i="1" dirty="0"/>
              <a:t> </a:t>
            </a:r>
            <a:r>
              <a:rPr lang="en-US" sz="2800" i="1" dirty="0" smtClean="0"/>
              <a:t>230 – 600</a:t>
            </a:r>
            <a:r>
              <a:rPr lang="en-US" sz="3600" i="1" baseline="30000" dirty="0" smtClean="0"/>
              <a:t>◦</a:t>
            </a:r>
            <a:r>
              <a:rPr lang="en-US" sz="2800" i="1" dirty="0" smtClean="0"/>
              <a:t>C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Release Agent – Silicone (sprayed over pattern)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Thickness of shell – time of contact of the mixture with the heated pattern (Ex: 20-30 sec, 6 mm)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Then the </a:t>
            </a:r>
            <a:r>
              <a:rPr lang="en-US" sz="2800" i="1" dirty="0" err="1" smtClean="0"/>
              <a:t>mould</a:t>
            </a:r>
            <a:r>
              <a:rPr lang="en-US" sz="2800" i="1" dirty="0" smtClean="0"/>
              <a:t> is heated in an Oven at 300</a:t>
            </a:r>
            <a:r>
              <a:rPr lang="en-US" sz="3600" i="1" baseline="30000" dirty="0"/>
              <a:t>◦</a:t>
            </a:r>
            <a:r>
              <a:rPr lang="en-US" sz="2800" i="1" dirty="0" smtClean="0"/>
              <a:t>C for 15-60 sec.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After cooling &amp;Solidification, the shells are broken or shaken away from the castings.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Brake drums, Bushings, Cams, Cam shaft, </a:t>
            </a:r>
            <a:r>
              <a:rPr lang="en-US" sz="2800" i="1" smtClean="0"/>
              <a:t>rollers etc.,</a:t>
            </a:r>
            <a:endParaRPr lang="en-US" sz="2800" i="1" dirty="0"/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8681280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INVESTMENT CASTING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371600"/>
            <a:ext cx="3886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72618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40386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37338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PRESSURE DIE CASTING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7696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5562600" cy="609600"/>
          </a:xfrm>
        </p:spPr>
        <p:txBody>
          <a:bodyPr>
            <a:normAutofit/>
          </a:bodyPr>
          <a:lstStyle/>
          <a:p>
            <a:pPr marL="0" lvl="1" algn="ctr">
              <a:buNone/>
            </a:pPr>
            <a:r>
              <a:rPr lang="en-US" sz="2800" dirty="0" smtClean="0"/>
              <a:t>PDC - HOT CHAMBER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PDC - COLD CHAMBER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GRAVITY DIE CASTING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(Permanent mold casting)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924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715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SAND CASTING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Sand moulds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Type of patterns </a:t>
            </a:r>
          </a:p>
          <a:p>
            <a:pPr>
              <a:buNone/>
            </a:pPr>
            <a:r>
              <a:rPr lang="en-US" dirty="0" smtClean="0"/>
              <a:t> – Pattern materials </a:t>
            </a:r>
          </a:p>
          <a:p>
            <a:pPr>
              <a:buNone/>
            </a:pPr>
            <a:r>
              <a:rPr lang="en-US" dirty="0" smtClean="0"/>
              <a:t> – Pattern allowances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Moulding</a:t>
            </a:r>
            <a:r>
              <a:rPr lang="en-US" dirty="0" smtClean="0"/>
              <a:t> sand </a:t>
            </a:r>
          </a:p>
          <a:p>
            <a:pPr>
              <a:buNone/>
            </a:pPr>
            <a:r>
              <a:rPr lang="en-US" dirty="0" smtClean="0"/>
              <a:t> – Types</a:t>
            </a:r>
          </a:p>
          <a:p>
            <a:pPr>
              <a:buNone/>
            </a:pPr>
            <a:r>
              <a:rPr lang="en-US" dirty="0" smtClean="0"/>
              <a:t> – Properties</a:t>
            </a:r>
          </a:p>
          <a:p>
            <a:pPr>
              <a:buNone/>
            </a:pPr>
            <a:r>
              <a:rPr lang="en-US" dirty="0" smtClean="0"/>
              <a:t> –  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Core making</a:t>
            </a:r>
          </a:p>
          <a:p>
            <a:pPr>
              <a:buNone/>
            </a:pPr>
            <a:r>
              <a:rPr lang="en-US" dirty="0" smtClean="0"/>
              <a:t> – Types</a:t>
            </a:r>
          </a:p>
          <a:p>
            <a:pPr>
              <a:buNone/>
            </a:pPr>
            <a:r>
              <a:rPr lang="en-US" dirty="0" smtClean="0"/>
              <a:t> – Applications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Moulding</a:t>
            </a:r>
            <a:r>
              <a:rPr lang="en-US" dirty="0" smtClean="0"/>
              <a:t> machines</a:t>
            </a:r>
          </a:p>
          <a:p>
            <a:pPr>
              <a:buNone/>
            </a:pPr>
            <a:r>
              <a:rPr lang="en-US" dirty="0" smtClean="0"/>
              <a:t> – Types </a:t>
            </a:r>
          </a:p>
          <a:p>
            <a:pPr>
              <a:buNone/>
            </a:pPr>
            <a:r>
              <a:rPr lang="en-US" dirty="0" smtClean="0"/>
              <a:t> – Application</a:t>
            </a:r>
          </a:p>
          <a:p>
            <a:pPr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685800"/>
            <a:ext cx="4495800" cy="5867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MELTING FURNACES </a:t>
            </a:r>
          </a:p>
          <a:p>
            <a:pPr lvl="1">
              <a:buNone/>
            </a:pPr>
            <a:r>
              <a:rPr lang="en-US" sz="2800" dirty="0" smtClean="0"/>
              <a:t>– Blast</a:t>
            </a:r>
          </a:p>
          <a:p>
            <a:pPr lvl="1">
              <a:buNone/>
            </a:pPr>
            <a:r>
              <a:rPr lang="en-US" sz="2800" dirty="0" smtClean="0"/>
              <a:t>– Cupola 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SPECIAL CASTING PROCESSES </a:t>
            </a:r>
          </a:p>
          <a:p>
            <a:pPr>
              <a:buNone/>
            </a:pPr>
            <a:r>
              <a:rPr lang="en-US" dirty="0" smtClean="0"/>
              <a:t>– Shell </a:t>
            </a:r>
          </a:p>
          <a:p>
            <a:pPr>
              <a:buNone/>
            </a:pPr>
            <a:r>
              <a:rPr lang="en-US" dirty="0" smtClean="0"/>
              <a:t>– investment casting</a:t>
            </a:r>
          </a:p>
          <a:p>
            <a:pPr>
              <a:buNone/>
            </a:pPr>
            <a:r>
              <a:rPr lang="en-US" dirty="0" smtClean="0"/>
              <a:t> – Ceramic mould</a:t>
            </a:r>
          </a:p>
          <a:p>
            <a:pPr>
              <a:buNone/>
            </a:pPr>
            <a:r>
              <a:rPr lang="en-US" dirty="0" smtClean="0"/>
              <a:t> – Lost Wax process</a:t>
            </a:r>
          </a:p>
          <a:p>
            <a:pPr>
              <a:buNone/>
            </a:pPr>
            <a:r>
              <a:rPr lang="en-US" dirty="0" smtClean="0"/>
              <a:t> – Pressure die casting</a:t>
            </a:r>
          </a:p>
          <a:p>
            <a:pPr>
              <a:buNone/>
            </a:pPr>
            <a:r>
              <a:rPr lang="en-US" dirty="0" smtClean="0"/>
              <a:t> – Centrifugal casting</a:t>
            </a:r>
          </a:p>
          <a:p>
            <a:pPr>
              <a:buNone/>
            </a:pPr>
            <a:r>
              <a:rPr lang="en-US" dirty="0" smtClean="0"/>
              <a:t> – CO2 process</a:t>
            </a:r>
          </a:p>
          <a:p>
            <a:pPr>
              <a:buNone/>
            </a:pPr>
            <a:r>
              <a:rPr lang="en-US" dirty="0" smtClean="0"/>
              <a:t> – Stir Casting</a:t>
            </a:r>
          </a:p>
          <a:p>
            <a:pPr>
              <a:buNone/>
            </a:pPr>
            <a:r>
              <a:rPr lang="en-US" dirty="0" smtClean="0"/>
              <a:t>(Working principle)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DEFECTS IN SAND CASTING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CENTRIFUGAL CASTING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1534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CASTING PROCESS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10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CASTING METHODS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LOST WAX </a:t>
            </a:r>
            <a:r>
              <a:rPr lang="en-US" dirty="0" smtClean="0"/>
              <a:t>PROCESS</a:t>
            </a:r>
          </a:p>
          <a:p>
            <a:r>
              <a:rPr lang="en-US" dirty="0"/>
              <a:t>CERAMIC MOULD CASTING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DEFECTS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562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Shrinkage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Blow holes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Scab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Swell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Hard Spots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Run out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Honey combing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Cracks</a:t>
            </a:r>
            <a:endParaRPr lang="en-IN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9. Shift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10. Cold Shut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11. Inclusions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12. Fins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13. Dress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14. Rat tail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15. Blister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3415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INSPECTION METHODS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Visual Inspection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Pressure Test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Magnetic Particle Inspection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Dye-Penetrant Inspection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Radiographic Inspection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Ultrasonic Inspection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Thermography Inspection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1945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Queries………..?</a:t>
            </a:r>
            <a:endParaRPr lang="en-I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118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(QB) ASSIGNMENT - I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Two Marks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What are the different types of patterns used in foundry?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Define: Foundry, Casting, </a:t>
            </a:r>
            <a:r>
              <a:rPr lang="en-US" sz="2800" i="1" dirty="0" err="1" smtClean="0"/>
              <a:t>Mould</a:t>
            </a:r>
            <a:r>
              <a:rPr lang="en-US" sz="2800" i="1" dirty="0" smtClean="0"/>
              <a:t>, Pattern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Generally sweep patterns are used in _________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What do you understand by core setting?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What is a core print? Mention its purpose.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Mention the specific advantages of CO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process?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i="1" dirty="0" smtClean="0"/>
              <a:t>What are the properties of good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 and core sand.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00371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7. Write the composition of good </a:t>
            </a:r>
            <a:r>
              <a:rPr lang="en-US" sz="2800" dirty="0" err="1" smtClean="0"/>
              <a:t>moulding</a:t>
            </a:r>
            <a:r>
              <a:rPr lang="en-US" sz="2800" dirty="0" smtClean="0"/>
              <a:t> sand</a:t>
            </a:r>
          </a:p>
          <a:p>
            <a:pPr marL="0" indent="0" algn="just">
              <a:buNone/>
            </a:pPr>
            <a:r>
              <a:rPr lang="en-US" sz="2800" dirty="0" smtClean="0"/>
              <a:t>8. List out any five </a:t>
            </a:r>
            <a:r>
              <a:rPr lang="en-US" sz="2800" dirty="0" err="1" smtClean="0"/>
              <a:t>moulding</a:t>
            </a:r>
            <a:r>
              <a:rPr lang="en-US" sz="2800" dirty="0" smtClean="0"/>
              <a:t> tools.</a:t>
            </a:r>
          </a:p>
          <a:p>
            <a:pPr marL="0" indent="0" algn="just">
              <a:buNone/>
            </a:pPr>
            <a:r>
              <a:rPr lang="en-US" sz="2800" dirty="0" smtClean="0"/>
              <a:t>9. What are chaplets?</a:t>
            </a:r>
          </a:p>
          <a:p>
            <a:pPr marL="0" indent="0" algn="just">
              <a:buNone/>
            </a:pPr>
            <a:r>
              <a:rPr lang="en-US" sz="2800" dirty="0" smtClean="0"/>
              <a:t>10. List the factors to be considered in the choice of    metal melting furnaces.</a:t>
            </a:r>
          </a:p>
          <a:p>
            <a:pPr marL="0" indent="0" algn="just">
              <a:buNone/>
            </a:pPr>
            <a:r>
              <a:rPr lang="en-US" sz="2800" dirty="0" smtClean="0"/>
              <a:t>11. What are the types of alloys cast in cold chamber die casting machines?</a:t>
            </a:r>
          </a:p>
          <a:p>
            <a:pPr marL="0" indent="0" algn="just">
              <a:buNone/>
            </a:pPr>
            <a:r>
              <a:rPr lang="en-US" sz="2800" dirty="0" smtClean="0"/>
              <a:t>12. What is the need for providing chills in casting?</a:t>
            </a:r>
          </a:p>
          <a:p>
            <a:pPr marL="0" indent="0" algn="just">
              <a:buNone/>
            </a:pPr>
            <a:r>
              <a:rPr lang="en-US" sz="2800" dirty="0" smtClean="0"/>
              <a:t>13. Blow holes in castings occur due to ___________</a:t>
            </a:r>
          </a:p>
          <a:p>
            <a:pPr marL="0" indent="0" algn="just">
              <a:buNone/>
            </a:pPr>
            <a:r>
              <a:rPr lang="en-US" sz="2800" dirty="0" smtClean="0"/>
              <a:t>14. How casting defects are identified?</a:t>
            </a:r>
          </a:p>
          <a:p>
            <a:pPr marL="0" indent="0" algn="just">
              <a:buNone/>
            </a:pPr>
            <a:r>
              <a:rPr lang="en-US" sz="2800" dirty="0" smtClean="0"/>
              <a:t>15. Give any two casting defects and its reason and remedies.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79789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16 marks</a:t>
            </a:r>
          </a:p>
          <a:p>
            <a:pPr marL="0" indent="0" algn="just">
              <a:buNone/>
            </a:pPr>
            <a:r>
              <a:rPr lang="en-US" sz="2800" i="1" dirty="0" smtClean="0"/>
              <a:t>1. What are the pattern allowances? Explain briefly each.</a:t>
            </a:r>
          </a:p>
          <a:p>
            <a:pPr marL="0" indent="0" algn="just">
              <a:buNone/>
            </a:pPr>
            <a:r>
              <a:rPr lang="en-US" sz="2800" i="1" dirty="0" smtClean="0"/>
              <a:t>2. Discuss the properties of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 sand.</a:t>
            </a:r>
          </a:p>
          <a:p>
            <a:pPr marL="0" indent="0" algn="just">
              <a:buNone/>
            </a:pPr>
            <a:r>
              <a:rPr lang="en-US" sz="2800" i="1" dirty="0" smtClean="0"/>
              <a:t>3. What are the different types of furnace used in foundry? Describe in detail with neat sketches any two of them.</a:t>
            </a:r>
          </a:p>
          <a:p>
            <a:pPr marL="0" indent="0" algn="just">
              <a:buNone/>
            </a:pPr>
            <a:r>
              <a:rPr lang="en-US" sz="2800" i="1" dirty="0" smtClean="0"/>
              <a:t>4. State the different types of </a:t>
            </a:r>
            <a:r>
              <a:rPr lang="en-US" sz="2800" i="1" dirty="0" err="1" smtClean="0"/>
              <a:t>mould</a:t>
            </a:r>
            <a:r>
              <a:rPr lang="en-US" sz="2800" i="1" dirty="0" smtClean="0"/>
              <a:t>. Write a short notes on ‘Green sand </a:t>
            </a:r>
            <a:r>
              <a:rPr lang="en-US" sz="2800" i="1" dirty="0" err="1" smtClean="0"/>
              <a:t>Mould</a:t>
            </a:r>
            <a:r>
              <a:rPr lang="en-US" sz="2800" i="1" dirty="0" smtClean="0"/>
              <a:t>’ and ‘Shell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’.</a:t>
            </a:r>
          </a:p>
          <a:p>
            <a:pPr marL="0" indent="0" algn="just">
              <a:buNone/>
            </a:pPr>
            <a:r>
              <a:rPr lang="en-US" sz="2800" i="1" dirty="0" smtClean="0"/>
              <a:t>5. Explain briefly the various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 methods used in </a:t>
            </a:r>
            <a:r>
              <a:rPr lang="en-US" sz="2800" i="1" dirty="0" err="1" smtClean="0"/>
              <a:t>foundaries</a:t>
            </a:r>
            <a:r>
              <a:rPr lang="en-US" sz="2800" i="1" dirty="0" smtClean="0"/>
              <a:t>.</a:t>
            </a:r>
          </a:p>
          <a:p>
            <a:pPr marL="0" indent="0" algn="just">
              <a:buNone/>
            </a:pPr>
            <a:r>
              <a:rPr lang="en-US" sz="2800" i="1" dirty="0" smtClean="0"/>
              <a:t>6. Describe the various types of casting process.</a:t>
            </a:r>
          </a:p>
          <a:p>
            <a:pPr marL="0" indent="0" algn="just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28522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ASSIGNMENT – I</a:t>
            </a:r>
          </a:p>
          <a:p>
            <a:pPr marL="0" indent="0" algn="just">
              <a:buNone/>
            </a:pPr>
            <a:r>
              <a:rPr lang="en-US" sz="2800" dirty="0" smtClean="0"/>
              <a:t>7. </a:t>
            </a:r>
            <a:r>
              <a:rPr lang="en-US" sz="2800" dirty="0" smtClean="0">
                <a:solidFill>
                  <a:srgbClr val="008A3E"/>
                </a:solidFill>
              </a:rPr>
              <a:t>Explain various testing methods </a:t>
            </a:r>
            <a:r>
              <a:rPr lang="en-US" sz="2800" dirty="0" err="1" smtClean="0">
                <a:solidFill>
                  <a:srgbClr val="008A3E"/>
                </a:solidFill>
              </a:rPr>
              <a:t>Moulding</a:t>
            </a:r>
            <a:r>
              <a:rPr lang="en-US" sz="2800" dirty="0" smtClean="0">
                <a:solidFill>
                  <a:srgbClr val="008A3E"/>
                </a:solidFill>
              </a:rPr>
              <a:t> sand and Core sand.</a:t>
            </a:r>
          </a:p>
          <a:p>
            <a:pPr marL="0" indent="0" algn="just">
              <a:buNone/>
            </a:pPr>
            <a:r>
              <a:rPr lang="en-US" sz="2800" dirty="0" smtClean="0"/>
              <a:t>8.</a:t>
            </a:r>
            <a:r>
              <a:rPr lang="en-US" sz="2800" dirty="0" smtClean="0">
                <a:solidFill>
                  <a:srgbClr val="008A3E"/>
                </a:solidFill>
              </a:rPr>
              <a:t> Enumerate the various casting defects and suggest suitable remedies.</a:t>
            </a:r>
          </a:p>
          <a:p>
            <a:pPr marL="0" indent="0" algn="just">
              <a:buNone/>
            </a:pPr>
            <a:r>
              <a:rPr lang="en-US" sz="2800" dirty="0" smtClean="0"/>
              <a:t>9. </a:t>
            </a:r>
            <a:r>
              <a:rPr lang="en-US" sz="2800" dirty="0" smtClean="0">
                <a:solidFill>
                  <a:srgbClr val="008A3E"/>
                </a:solidFill>
              </a:rPr>
              <a:t>Explain </a:t>
            </a:r>
            <a:r>
              <a:rPr lang="en-US" sz="2800" dirty="0">
                <a:solidFill>
                  <a:srgbClr val="008A3E"/>
                </a:solidFill>
              </a:rPr>
              <a:t>various </a:t>
            </a:r>
            <a:r>
              <a:rPr lang="en-US" sz="2800" dirty="0" smtClean="0">
                <a:solidFill>
                  <a:srgbClr val="008A3E"/>
                </a:solidFill>
              </a:rPr>
              <a:t>inspection methods of cast products.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008A3E"/>
              </a:solidFill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5x2   = 10</a:t>
            </a:r>
          </a:p>
          <a:p>
            <a:pPr marL="0" indent="0" algn="just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3x16 = 48</a:t>
            </a:r>
          </a:p>
          <a:p>
            <a:pPr marL="0" indent="0" algn="just">
              <a:buNone/>
            </a:pPr>
            <a:r>
              <a:rPr lang="en-US" sz="2800" b="1" u="sng" dirty="0" smtClean="0"/>
              <a:t>             58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008A3E"/>
              </a:solidFill>
            </a:endParaRPr>
          </a:p>
          <a:p>
            <a:pPr marL="0" indent="0" algn="just">
              <a:buNone/>
            </a:pPr>
            <a:r>
              <a:rPr lang="en-US" sz="2800" u="sng" dirty="0" smtClean="0"/>
              <a:t>Given Date: </a:t>
            </a:r>
            <a:r>
              <a:rPr lang="en-US" sz="2800" b="1" u="sng" dirty="0" smtClean="0">
                <a:solidFill>
                  <a:srgbClr val="008A3E"/>
                </a:solidFill>
              </a:rPr>
              <a:t>07.08.2013</a:t>
            </a:r>
            <a:r>
              <a:rPr lang="en-US" sz="2800" dirty="0" smtClean="0"/>
              <a:t>            </a:t>
            </a:r>
            <a:r>
              <a:rPr lang="en-US" sz="2800" u="sng" dirty="0" smtClean="0"/>
              <a:t>Last Date: </a:t>
            </a:r>
            <a:r>
              <a:rPr lang="en-US" sz="2800" b="1" u="sng" dirty="0" smtClean="0">
                <a:solidFill>
                  <a:srgbClr val="FF0000"/>
                </a:solidFill>
              </a:rPr>
              <a:t>12.08.2013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85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curing CO</a:t>
            </a:r>
            <a:r>
              <a:rPr lang="en-US" baseline="-25000" dirty="0" smtClean="0"/>
              <a:t>2</a:t>
            </a:r>
            <a:r>
              <a:rPr lang="en-US" dirty="0" smtClean="0"/>
              <a:t> Process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24000"/>
            <a:ext cx="3124200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295400"/>
            <a:ext cx="50292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To make good Quality castings in large numbers.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Binder – Pure dry silica sand + Sodium silicate liquid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Moisture content – Should not exceed 3 %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Additives – Sawdust about 1.5%, Asbestos powder – up to 5%,  Graphite powder – deformable &amp; collapsible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3476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1000"/>
            <a:ext cx="83820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gas is passed through the core for 30 sec at 140 KN/m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+ Sodium silicate = Sodium carbonate + Silica jell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Silica jell</a:t>
            </a:r>
            <a:r>
              <a:rPr lang="en-IN" sz="3200" b="1" dirty="0" smtClean="0">
                <a:solidFill>
                  <a:srgbClr val="0070C0"/>
                </a:solidFill>
              </a:rPr>
              <a:t> </a:t>
            </a:r>
            <a:r>
              <a:rPr lang="en-IN" sz="3200" dirty="0" smtClean="0"/>
              <a:t>binds the sand.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22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MOULDING</a:t>
            </a:r>
            <a:r>
              <a:rPr lang="en-US" dirty="0" smtClean="0"/>
              <a:t>) </a:t>
            </a:r>
            <a:r>
              <a:rPr lang="en-US" b="1" dirty="0" smtClean="0"/>
              <a:t>SAND TESTING METHODS </a:t>
            </a: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Moisture content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Clay content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Grain fitness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Permeability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Deformation </a:t>
            </a:r>
            <a:r>
              <a:rPr lang="en-US" i="1" dirty="0" smtClean="0"/>
              <a:t>or</a:t>
            </a:r>
            <a:r>
              <a:rPr lang="en-US" dirty="0" smtClean="0"/>
              <a:t> Toughness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Hot 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Refractoriness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Mould</a:t>
            </a:r>
            <a:r>
              <a:rPr lang="en-US" dirty="0" smtClean="0"/>
              <a:t> hardness test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547333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(</a:t>
            </a:r>
            <a:r>
              <a:rPr lang="en-US" sz="4000" i="1" dirty="0" smtClean="0">
                <a:solidFill>
                  <a:prstClr val="black"/>
                </a:solidFill>
              </a:rPr>
              <a:t>CORE</a:t>
            </a:r>
            <a:r>
              <a:rPr lang="en-US" sz="4000" dirty="0" smtClean="0">
                <a:solidFill>
                  <a:prstClr val="black"/>
                </a:solidFill>
              </a:rPr>
              <a:t>) </a:t>
            </a:r>
            <a:r>
              <a:rPr lang="en-US" sz="4000" b="1" dirty="0">
                <a:solidFill>
                  <a:prstClr val="black"/>
                </a:solidFill>
              </a:rPr>
              <a:t>SAND TESTING METHODS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Green 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Baked 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Retained 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Core strength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Moisture content test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53988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MOULDING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Moulding</a:t>
            </a:r>
            <a:r>
              <a:rPr lang="en-US" i="1" dirty="0" smtClean="0"/>
              <a:t> is the process of making a </a:t>
            </a:r>
            <a:r>
              <a:rPr lang="en-US" i="1" dirty="0" err="1" smtClean="0"/>
              <a:t>mould</a:t>
            </a:r>
            <a:r>
              <a:rPr lang="en-US" i="1" dirty="0" smtClean="0"/>
              <a:t> cavity by packing prepared </a:t>
            </a:r>
            <a:r>
              <a:rPr lang="en-US" i="1" dirty="0" err="1" smtClean="0"/>
              <a:t>moulding</a:t>
            </a:r>
            <a:r>
              <a:rPr lang="en-US" i="1" dirty="0" smtClean="0"/>
              <a:t> sand around the pattern and removing the pattern from the </a:t>
            </a:r>
            <a:r>
              <a:rPr lang="en-US" i="1" dirty="0" err="1" smtClean="0"/>
              <a:t>mould</a:t>
            </a:r>
            <a:r>
              <a:rPr lang="en-US" i="1" dirty="0" smtClean="0"/>
              <a:t> to form the </a:t>
            </a:r>
            <a:r>
              <a:rPr lang="en-US" i="1" dirty="0" err="1" smtClean="0"/>
              <a:t>mould</a:t>
            </a:r>
            <a:r>
              <a:rPr lang="en-US" i="1" dirty="0" smtClean="0"/>
              <a:t> cavity.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b="1" dirty="0" smtClean="0"/>
              <a:t>Types: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Green sand </a:t>
            </a:r>
            <a:r>
              <a:rPr lang="en-US" sz="2800" dirty="0" err="1" smtClean="0"/>
              <a:t>mould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Dry sand </a:t>
            </a:r>
            <a:r>
              <a:rPr lang="en-US" sz="2800" dirty="0" err="1" smtClean="0"/>
              <a:t>mould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Loam sand </a:t>
            </a:r>
            <a:r>
              <a:rPr lang="en-US" sz="2800" dirty="0" err="1" smtClean="0"/>
              <a:t>mould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111971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MOULDING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Bench </a:t>
            </a:r>
            <a:r>
              <a:rPr lang="en-US" sz="2800" dirty="0" err="1" smtClean="0"/>
              <a:t>Moulding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Floor </a:t>
            </a:r>
            <a:r>
              <a:rPr lang="en-US" sz="2800" dirty="0" err="1" smtClean="0"/>
              <a:t>Moulding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Pit </a:t>
            </a:r>
            <a:r>
              <a:rPr lang="en-US" sz="2800" dirty="0" err="1" smtClean="0"/>
              <a:t>Moulding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Sweep </a:t>
            </a:r>
            <a:r>
              <a:rPr lang="en-US" sz="2800" dirty="0" err="1" smtClean="0"/>
              <a:t>Moulding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Plate </a:t>
            </a:r>
            <a:r>
              <a:rPr lang="en-US" sz="2800" dirty="0" err="1" smtClean="0"/>
              <a:t>Moulding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8300207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883</Words>
  <Application>Microsoft Office PowerPoint</Application>
  <PresentationFormat>On-screen Show (4:3)</PresentationFormat>
  <Paragraphs>196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Couture</vt:lpstr>
      <vt:lpstr>Office Theme</vt:lpstr>
      <vt:lpstr>Slipstream</vt:lpstr>
      <vt:lpstr>1_Office Theme</vt:lpstr>
      <vt:lpstr>Waveform</vt:lpstr>
      <vt:lpstr>MANUFACTURING TECHNOLOGY-I [ME6302]</vt:lpstr>
      <vt:lpstr>Slide 2</vt:lpstr>
      <vt:lpstr>Slide 3</vt:lpstr>
      <vt:lpstr>Cold curing CO2 Process</vt:lpstr>
      <vt:lpstr>Slide 5</vt:lpstr>
      <vt:lpstr>(MOULDING) SAND TESTING METHODS </vt:lpstr>
      <vt:lpstr>(CORE) SAND TESTING METHODS </vt:lpstr>
      <vt:lpstr>MOULDING</vt:lpstr>
      <vt:lpstr>MOULDING METHODS</vt:lpstr>
      <vt:lpstr>JOLTING MACHINE</vt:lpstr>
      <vt:lpstr>SQUEEZING MACHINE</vt:lpstr>
      <vt:lpstr>SAND SLINGER</vt:lpstr>
      <vt:lpstr>MELTING FURNACE</vt:lpstr>
      <vt:lpstr>CUPOLA FURNACE</vt:lpstr>
      <vt:lpstr>CRUCIBLE - PIT FURNACE</vt:lpstr>
      <vt:lpstr>CRUCIBLE - CFS FURNACE</vt:lpstr>
      <vt:lpstr>CRUCIBLE - OFT FURNACE</vt:lpstr>
      <vt:lpstr>ELECTRIC – DA FURNACE</vt:lpstr>
      <vt:lpstr>ELECTRIC – IDA FURNACE</vt:lpstr>
      <vt:lpstr>INDUCTION FURNACE</vt:lpstr>
      <vt:lpstr>SPECIAL CASTING PROCESSES</vt:lpstr>
      <vt:lpstr>Slide 22</vt:lpstr>
      <vt:lpstr>SHELL MOULD CASTING</vt:lpstr>
      <vt:lpstr>Slide 24</vt:lpstr>
      <vt:lpstr> INVESTMENT CASTING </vt:lpstr>
      <vt:lpstr>Slide 26</vt:lpstr>
      <vt:lpstr>PRESSURE DIE CASTING</vt:lpstr>
      <vt:lpstr> PDC - COLD CHAMBER  </vt:lpstr>
      <vt:lpstr>GRAVITY DIE CASTING (Permanent mold casting)</vt:lpstr>
      <vt:lpstr>CENTRIFUGAL CASTING</vt:lpstr>
      <vt:lpstr>CONTINUOUS CASTING PROCESS</vt:lpstr>
      <vt:lpstr> OTHER CASTING METHODS </vt:lpstr>
      <vt:lpstr>DEFECTS</vt:lpstr>
      <vt:lpstr>INSPECTION METHODS</vt:lpstr>
      <vt:lpstr>Queries………..?</vt:lpstr>
      <vt:lpstr>(QB) ASSIGNMENT - I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TECHNOLOGY-I [ME2201]</dc:title>
  <dc:creator>Welcome</dc:creator>
  <cp:lastModifiedBy>gomathi</cp:lastModifiedBy>
  <cp:revision>39</cp:revision>
  <dcterms:created xsi:type="dcterms:W3CDTF">2006-08-16T00:00:00Z</dcterms:created>
  <dcterms:modified xsi:type="dcterms:W3CDTF">2015-07-31T06:24:39Z</dcterms:modified>
</cp:coreProperties>
</file>